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1" r:id="rId2"/>
    <p:sldId id="292" r:id="rId3"/>
    <p:sldId id="293" r:id="rId4"/>
    <p:sldId id="294" r:id="rId5"/>
    <p:sldId id="295" r:id="rId6"/>
    <p:sldId id="296" r:id="rId7"/>
    <p:sldId id="297" r:id="rId8"/>
    <p:sldId id="298" r:id="rId9"/>
    <p:sldId id="299" r:id="rId10"/>
    <p:sldId id="300" r:id="rId11"/>
    <p:sldId id="30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779B7-A6B4-4369-842B-EA83C16F2696}" type="datetimeFigureOut">
              <a:rPr lang="en-US" smtClean="0"/>
              <a:t>9/6/2021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601832-277F-44E3-9D86-94742B852C80}" type="slidenum">
              <a:rPr lang="en-US" smtClean="0"/>
              <a:t>‹#›</a:t>
            </a:fld>
            <a:endParaRPr lang="en-US"/>
          </a:p>
        </p:txBody>
      </p:sp>
    </p:spTree>
    <p:extLst>
      <p:ext uri="{BB962C8B-B14F-4D97-AF65-F5344CB8AC3E}">
        <p14:creationId xmlns:p14="http://schemas.microsoft.com/office/powerpoint/2010/main" val="23552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176319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976359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88799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422812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CA74A0-EEF8-43B4-9FFA-F29E5A1ABDFE}"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59920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31240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CA74A0-EEF8-43B4-9FFA-F29E5A1ABDFE}"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18848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CA74A0-EEF8-43B4-9FFA-F29E5A1ABDFE}"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09429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A74A0-EEF8-43B4-9FFA-F29E5A1ABDFE}"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6765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20960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CA74A0-EEF8-43B4-9FFA-F29E5A1ABDFE}"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47364-87B9-459C-8E6C-CC89FA2FC2FA}" type="slidenum">
              <a:rPr lang="en-US" smtClean="0"/>
              <a:t>‹#›</a:t>
            </a:fld>
            <a:endParaRPr lang="en-US"/>
          </a:p>
        </p:txBody>
      </p:sp>
    </p:spTree>
    <p:extLst>
      <p:ext uri="{BB962C8B-B14F-4D97-AF65-F5344CB8AC3E}">
        <p14:creationId xmlns:p14="http://schemas.microsoft.com/office/powerpoint/2010/main" val="382110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A74A0-EEF8-43B4-9FFA-F29E5A1ABDFE}"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47364-87B9-459C-8E6C-CC89FA2FC2FA}" type="slidenum">
              <a:rPr lang="en-US" smtClean="0"/>
              <a:t>‹#›</a:t>
            </a:fld>
            <a:endParaRPr lang="en-US"/>
          </a:p>
        </p:txBody>
      </p:sp>
    </p:spTree>
    <p:extLst>
      <p:ext uri="{BB962C8B-B14F-4D97-AF65-F5344CB8AC3E}">
        <p14:creationId xmlns:p14="http://schemas.microsoft.com/office/powerpoint/2010/main" val="133601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4908551" y="333375"/>
            <a:ext cx="2555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chemeClr val="accent2"/>
                </a:solidFill>
              </a:rPr>
              <a:t>Error Correction</a:t>
            </a:r>
          </a:p>
        </p:txBody>
      </p:sp>
      <p:grpSp>
        <p:nvGrpSpPr>
          <p:cNvPr id="38915" name="Group 16"/>
          <p:cNvGrpSpPr>
            <a:grpSpLocks/>
          </p:cNvGrpSpPr>
          <p:nvPr/>
        </p:nvGrpSpPr>
        <p:grpSpPr bwMode="auto">
          <a:xfrm>
            <a:off x="2640014" y="1557338"/>
            <a:ext cx="6842125" cy="1655762"/>
            <a:chOff x="657" y="845"/>
            <a:chExt cx="4310" cy="1043"/>
          </a:xfrm>
        </p:grpSpPr>
        <p:sp>
          <p:nvSpPr>
            <p:cNvPr id="38917" name="AutoShape 9"/>
            <p:cNvSpPr>
              <a:spLocks noChangeArrowheads="1"/>
            </p:cNvSpPr>
            <p:nvPr/>
          </p:nvSpPr>
          <p:spPr bwMode="auto">
            <a:xfrm>
              <a:off x="657" y="1525"/>
              <a:ext cx="1814" cy="363"/>
            </a:xfrm>
            <a:prstGeom prst="flowChartAlternate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Retransmission</a:t>
              </a:r>
            </a:p>
          </p:txBody>
        </p:sp>
        <p:sp>
          <p:nvSpPr>
            <p:cNvPr id="38918" name="AutoShape 10"/>
            <p:cNvSpPr>
              <a:spLocks noChangeArrowheads="1"/>
            </p:cNvSpPr>
            <p:nvPr/>
          </p:nvSpPr>
          <p:spPr bwMode="auto">
            <a:xfrm>
              <a:off x="3243" y="1525"/>
              <a:ext cx="1724" cy="363"/>
            </a:xfrm>
            <a:prstGeom prst="flowChartAlternate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Forward Error Correction</a:t>
              </a:r>
            </a:p>
          </p:txBody>
        </p:sp>
        <p:sp>
          <p:nvSpPr>
            <p:cNvPr id="38919" name="AutoShape 11"/>
            <p:cNvSpPr>
              <a:spLocks noChangeArrowheads="1"/>
            </p:cNvSpPr>
            <p:nvPr/>
          </p:nvSpPr>
          <p:spPr bwMode="auto">
            <a:xfrm>
              <a:off x="2018" y="845"/>
              <a:ext cx="1678" cy="317"/>
            </a:xfrm>
            <a:prstGeom prst="flowChartAlternate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Error Correction</a:t>
              </a:r>
            </a:p>
          </p:txBody>
        </p:sp>
        <p:sp>
          <p:nvSpPr>
            <p:cNvPr id="38920" name="Line 12"/>
            <p:cNvSpPr>
              <a:spLocks noChangeShapeType="1"/>
            </p:cNvSpPr>
            <p:nvPr/>
          </p:nvSpPr>
          <p:spPr bwMode="auto">
            <a:xfrm>
              <a:off x="2835" y="1162"/>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1" name="Line 13"/>
            <p:cNvSpPr>
              <a:spLocks noChangeShapeType="1"/>
            </p:cNvSpPr>
            <p:nvPr/>
          </p:nvSpPr>
          <p:spPr bwMode="auto">
            <a:xfrm>
              <a:off x="1519" y="1298"/>
              <a:ext cx="25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2" name="Line 14"/>
            <p:cNvSpPr>
              <a:spLocks noChangeShapeType="1"/>
            </p:cNvSpPr>
            <p:nvPr/>
          </p:nvSpPr>
          <p:spPr bwMode="auto">
            <a:xfrm>
              <a:off x="1519" y="1298"/>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Line 15"/>
            <p:cNvSpPr>
              <a:spLocks noChangeShapeType="1"/>
            </p:cNvSpPr>
            <p:nvPr/>
          </p:nvSpPr>
          <p:spPr bwMode="auto">
            <a:xfrm>
              <a:off x="4105" y="1295"/>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916" name="Text Box 18"/>
          <p:cNvSpPr txBox="1">
            <a:spLocks noChangeArrowheads="1"/>
          </p:cNvSpPr>
          <p:nvPr/>
        </p:nvSpPr>
        <p:spPr bwMode="auto">
          <a:xfrm>
            <a:off x="1774826" y="4221163"/>
            <a:ext cx="8569325"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Error Correction by Retransmission</a:t>
            </a:r>
          </a:p>
          <a:p>
            <a:pPr eaLnBrk="1" hangingPunct="1">
              <a:spcBef>
                <a:spcPct val="50000"/>
              </a:spcBef>
              <a:buFontTx/>
              <a:buNone/>
            </a:pPr>
            <a:r>
              <a:rPr lang="en-US" altLang="en-US" sz="1800"/>
              <a:t>When an error is discovered, the receiver can have the sender retransmit the entire data unit (related to flow and error control protocols).</a:t>
            </a:r>
          </a:p>
        </p:txBody>
      </p:sp>
    </p:spTree>
    <p:extLst>
      <p:ext uri="{BB962C8B-B14F-4D97-AF65-F5344CB8AC3E}">
        <p14:creationId xmlns:p14="http://schemas.microsoft.com/office/powerpoint/2010/main" val="3898403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8"/>
          <p:cNvSpPr>
            <a:spLocks noChangeArrowheads="1"/>
          </p:cNvSpPr>
          <p:nvPr/>
        </p:nvSpPr>
        <p:spPr bwMode="auto">
          <a:xfrm>
            <a:off x="1919288" y="115888"/>
            <a:ext cx="2559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1" i="1">
                <a:solidFill>
                  <a:schemeClr val="accent2"/>
                </a:solidFill>
              </a:rPr>
              <a:t>Burst error correction</a:t>
            </a:r>
          </a:p>
        </p:txBody>
      </p:sp>
      <p:sp>
        <p:nvSpPr>
          <p:cNvPr id="48131" name="Rectangle 6"/>
          <p:cNvSpPr>
            <a:spLocks noChangeArrowheads="1"/>
          </p:cNvSpPr>
          <p:nvPr/>
        </p:nvSpPr>
        <p:spPr bwMode="auto">
          <a:xfrm>
            <a:off x="1703389" y="549276"/>
            <a:ext cx="87852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800"/>
              <a:t>Although the hamming code cannot correct a burst error directly, it is possible to rearrange the data and then apply the code. Instead of sending all the bits in a data unit together, we can organize </a:t>
            </a:r>
            <a:r>
              <a:rPr lang="en-US" altLang="en-US" sz="1800" b="1" i="1"/>
              <a:t>N</a:t>
            </a:r>
            <a:r>
              <a:rPr lang="en-US" altLang="en-US" sz="1800"/>
              <a:t> units in a column and then send the first bit of each, followed by the second bit of each, and so on. In this way, if a burst error of </a:t>
            </a:r>
            <a:r>
              <a:rPr lang="en-US" altLang="en-US" sz="1800" b="1" i="1"/>
              <a:t>M</a:t>
            </a:r>
            <a:r>
              <a:rPr lang="en-US" altLang="en-US" sz="1800"/>
              <a:t> bits occurs  (</a:t>
            </a:r>
            <a:r>
              <a:rPr lang="en-US" altLang="en-US" sz="1800" b="1" i="1"/>
              <a:t>M</a:t>
            </a:r>
            <a:r>
              <a:rPr lang="en-US" altLang="en-US" sz="1800" i="1"/>
              <a:t> </a:t>
            </a:r>
            <a:r>
              <a:rPr lang="en-US" altLang="en-US" sz="1800"/>
              <a:t>&lt; </a:t>
            </a:r>
            <a:r>
              <a:rPr lang="en-US" altLang="en-US" sz="1800" b="1" i="1"/>
              <a:t>N</a:t>
            </a:r>
            <a:r>
              <a:rPr lang="en-US" altLang="en-US" sz="1800"/>
              <a:t>), then the error does not corrupt </a:t>
            </a:r>
            <a:r>
              <a:rPr lang="en-US" altLang="en-US" sz="1800" b="1" i="1"/>
              <a:t>M</a:t>
            </a:r>
            <a:r>
              <a:rPr lang="en-US" altLang="en-US" sz="1800"/>
              <a:t> bits of one single unit; It corrupts only 1 bit of a unit. With the Hamming scheme, we can then correct the corrupted bit in each unit.</a:t>
            </a:r>
          </a:p>
        </p:txBody>
      </p:sp>
      <p:sp>
        <p:nvSpPr>
          <p:cNvPr id="48132" name="Rectangle 7"/>
          <p:cNvSpPr>
            <a:spLocks noChangeArrowheads="1"/>
          </p:cNvSpPr>
          <p:nvPr/>
        </p:nvSpPr>
        <p:spPr bwMode="auto">
          <a:xfrm>
            <a:off x="1703389" y="4267200"/>
            <a:ext cx="87137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800"/>
              <a:t>We need to send six data units where each unit is a character with Hamming redundant bits. We organize the bits in columns and rows. We send the first column, then the second column, and so on. Five consecutive bits are corrupted during the actual transmission. When these bits arrive at the destination and are reorganized into data units, each corrupted bit belongs to one unit and is automatically corrected. The trick here is to let the burst error corrupt only 1 bit of each unit.</a:t>
            </a:r>
          </a:p>
        </p:txBody>
      </p:sp>
      <p:sp>
        <p:nvSpPr>
          <p:cNvPr id="48133" name="Rectangle 5"/>
          <p:cNvSpPr>
            <a:spLocks noChangeArrowheads="1"/>
          </p:cNvSpPr>
          <p:nvPr/>
        </p:nvSpPr>
        <p:spPr bwMode="auto">
          <a:xfrm>
            <a:off x="1919288" y="3567113"/>
            <a:ext cx="3536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1" i="1">
                <a:solidFill>
                  <a:schemeClr val="accent2"/>
                </a:solidFill>
              </a:rPr>
              <a:t>Burst error correction example</a:t>
            </a:r>
          </a:p>
        </p:txBody>
      </p:sp>
    </p:spTree>
    <p:extLst>
      <p:ext uri="{BB962C8B-B14F-4D97-AF65-F5344CB8AC3E}">
        <p14:creationId xmlns:p14="http://schemas.microsoft.com/office/powerpoint/2010/main" val="723630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1557338"/>
            <a:ext cx="8812213" cy="389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605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1631950" y="188914"/>
            <a:ext cx="8713788" cy="655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Forward Error Correction (FEC)</a:t>
            </a:r>
          </a:p>
          <a:p>
            <a:pPr algn="just" eaLnBrk="1" hangingPunct="1">
              <a:spcBef>
                <a:spcPct val="50000"/>
              </a:spcBef>
              <a:buFontTx/>
              <a:buNone/>
            </a:pPr>
            <a:r>
              <a:rPr lang="en-US" altLang="en-US" sz="2000"/>
              <a:t>- In this method, a receiver can use an error-correcting code, which automatically corrects certain errors.</a:t>
            </a:r>
          </a:p>
          <a:p>
            <a:pPr algn="just" eaLnBrk="1" hangingPunct="1">
              <a:spcBef>
                <a:spcPct val="50000"/>
              </a:spcBef>
              <a:buFontTx/>
              <a:buNone/>
            </a:pPr>
            <a:r>
              <a:rPr lang="en-US" altLang="en-US" sz="2000"/>
              <a:t>- Error correcting codes are more sophisticated than error detection codes and require more redundancy bits.</a:t>
            </a:r>
          </a:p>
          <a:p>
            <a:pPr algn="just" eaLnBrk="1" hangingPunct="1">
              <a:spcBef>
                <a:spcPct val="50000"/>
              </a:spcBef>
              <a:buFontTx/>
              <a:buNone/>
            </a:pPr>
            <a:r>
              <a:rPr lang="en-US" altLang="en-US" sz="2000"/>
              <a:t>- The simplest case is single-bit errors. It can be detected by the addition of a redundant (parity) bit. This additional bit can detect single-bit error because it must distinguish between only two conditions: error or no error. A bit has two states (0 and 1) and these are sufficient for this level of detection.</a:t>
            </a:r>
          </a:p>
          <a:p>
            <a:pPr algn="just" eaLnBrk="1" hangingPunct="1">
              <a:spcBef>
                <a:spcPct val="50000"/>
              </a:spcBef>
              <a:buFontTx/>
              <a:buNone/>
            </a:pPr>
            <a:r>
              <a:rPr lang="en-US" altLang="en-US" sz="2000"/>
              <a:t>- For single-bit error correction, two states are enough to detect an error but not to correct it. To correct the error, the receiver simply reverses the value of the altered bit and to do so, it must know which bit is in error – the secret of error correction.</a:t>
            </a:r>
          </a:p>
          <a:p>
            <a:pPr algn="just" eaLnBrk="1" hangingPunct="1">
              <a:spcBef>
                <a:spcPct val="50000"/>
              </a:spcBef>
              <a:buFontTx/>
              <a:buNone/>
            </a:pPr>
            <a:r>
              <a:rPr lang="en-US" altLang="en-US" sz="2000"/>
              <a:t>- To correct a single-bit error in an ASCII character, the error correction code must determine which of the 7 bits has changed, so we have eight states : no error, error in position 1, error in position 2 , …., error in position 7</a:t>
            </a:r>
          </a:p>
          <a:p>
            <a:pPr eaLnBrk="1" hangingPunct="1">
              <a:spcBef>
                <a:spcPct val="50000"/>
              </a:spcBef>
              <a:buFontTx/>
              <a:buNone/>
            </a:pPr>
            <a:endParaRPr lang="en-US" altLang="en-US" sz="2000" b="1" i="1">
              <a:solidFill>
                <a:schemeClr val="accent2"/>
              </a:solidFill>
            </a:endParaRPr>
          </a:p>
        </p:txBody>
      </p:sp>
    </p:spTree>
    <p:extLst>
      <p:ext uri="{BB962C8B-B14F-4D97-AF65-F5344CB8AC3E}">
        <p14:creationId xmlns:p14="http://schemas.microsoft.com/office/powerpoint/2010/main" val="456966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5"/>
          <p:cNvSpPr txBox="1">
            <a:spLocks noChangeArrowheads="1"/>
          </p:cNvSpPr>
          <p:nvPr/>
        </p:nvSpPr>
        <p:spPr bwMode="auto">
          <a:xfrm>
            <a:off x="1703388" y="476250"/>
            <a:ext cx="80645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182563" indent="-317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1">
              <a:spcBef>
                <a:spcPct val="30000"/>
              </a:spcBef>
              <a:spcAft>
                <a:spcPct val="20000"/>
              </a:spcAft>
              <a:buClr>
                <a:schemeClr val="accent1"/>
              </a:buClr>
              <a:buFont typeface="Wingdings" panose="05000000000000000000" pitchFamily="2" charset="2"/>
              <a:buNone/>
            </a:pPr>
            <a:r>
              <a:rPr kumimoji="1" lang="en-US" altLang="ko-KR" sz="1800">
                <a:solidFill>
                  <a:srgbClr val="000000"/>
                </a:solidFill>
                <a:ea typeface="Gulim" pitchFamily="34" charset="-127"/>
              </a:rPr>
              <a:t>- For ASCII code, it needs a three-bit redundancy code (000-111) </a:t>
            </a:r>
          </a:p>
          <a:p>
            <a:pPr lvl="1">
              <a:spcBef>
                <a:spcPct val="30000"/>
              </a:spcBef>
              <a:spcAft>
                <a:spcPct val="20000"/>
              </a:spcAft>
              <a:buClr>
                <a:schemeClr val="accent1"/>
              </a:buClr>
              <a:buFont typeface="Wingdings" panose="05000000000000000000" pitchFamily="2" charset="2"/>
              <a:buNone/>
            </a:pPr>
            <a:r>
              <a:rPr kumimoji="1" lang="en-US" altLang="ko-KR" sz="1800">
                <a:solidFill>
                  <a:srgbClr val="000000"/>
                </a:solidFill>
                <a:ea typeface="Gulim" pitchFamily="34" charset="-127"/>
              </a:rPr>
              <a:t>- But what if an error occurs in the redundancy bits themselves? Additional bits are necessary to cover all possible error locations. (7 + 3 = 10).</a:t>
            </a:r>
          </a:p>
        </p:txBody>
      </p:sp>
      <p:sp>
        <p:nvSpPr>
          <p:cNvPr id="40963" name="Rectangle 6"/>
          <p:cNvSpPr>
            <a:spLocks noChangeArrowheads="1"/>
          </p:cNvSpPr>
          <p:nvPr/>
        </p:nvSpPr>
        <p:spPr bwMode="auto">
          <a:xfrm>
            <a:off x="1919288" y="1628776"/>
            <a:ext cx="842486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20000"/>
              </a:lnSpc>
              <a:spcBef>
                <a:spcPct val="30000"/>
              </a:spcBef>
              <a:spcAft>
                <a:spcPct val="30000"/>
              </a:spcAft>
              <a:buClr>
                <a:schemeClr val="accent1"/>
              </a:buClr>
              <a:buFont typeface="Wingdings" panose="05000000000000000000" pitchFamily="2" charset="2"/>
              <a:buNone/>
            </a:pPr>
            <a:r>
              <a:rPr kumimoji="1" lang="en-US" altLang="ko-KR" sz="1800">
                <a:solidFill>
                  <a:srgbClr val="000000"/>
                </a:solidFill>
                <a:ea typeface="Gulim" pitchFamily="34" charset="-127"/>
              </a:rPr>
              <a:t>- To calculate the number of redundancy bits (R) required to correct a    given number of data bit (M)</a:t>
            </a:r>
          </a:p>
        </p:txBody>
      </p:sp>
      <p:pic>
        <p:nvPicPr>
          <p:cNvPr id="4096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5" y="2636838"/>
            <a:ext cx="838200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9957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ChangeArrowheads="1"/>
          </p:cNvSpPr>
          <p:nvPr/>
        </p:nvSpPr>
        <p:spPr bwMode="auto">
          <a:xfrm>
            <a:off x="1774826" y="188913"/>
            <a:ext cx="8588375" cy="208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ko-KR" sz="2000">
                <a:solidFill>
                  <a:srgbClr val="000000"/>
                </a:solidFill>
                <a:ea typeface="Gulim" pitchFamily="34" charset="-127"/>
              </a:rPr>
              <a:t>-If the total number of bits in a transmittable unit is m+r, then r must be able to indicate at least m+r+1 different states</a:t>
            </a:r>
          </a:p>
          <a:p>
            <a:pPr eaLnBrk="1" fontAlgn="t" hangingPunct="1">
              <a:buFontTx/>
              <a:buNone/>
            </a:pPr>
            <a:r>
              <a:rPr lang="en-US" altLang="ko-KR" sz="2000">
                <a:solidFill>
                  <a:srgbClr val="000000"/>
                </a:solidFill>
                <a:ea typeface="Gulim" pitchFamily="34" charset="-127"/>
              </a:rPr>
              <a:t>                                         2</a:t>
            </a:r>
            <a:r>
              <a:rPr lang="en-US" altLang="ko-KR" sz="2000" baseline="30000">
                <a:solidFill>
                  <a:srgbClr val="000000"/>
                </a:solidFill>
                <a:ea typeface="Gulim" pitchFamily="34" charset="-127"/>
              </a:rPr>
              <a:t>r</a:t>
            </a:r>
            <a:r>
              <a:rPr lang="en-US" altLang="ko-KR" sz="2000">
                <a:solidFill>
                  <a:srgbClr val="000000"/>
                </a:solidFill>
                <a:ea typeface="Gulim" pitchFamily="34" charset="-127"/>
              </a:rPr>
              <a:t> </a:t>
            </a:r>
            <a:r>
              <a:rPr lang="en-US" altLang="ko-KR" sz="2000">
                <a:solidFill>
                  <a:srgbClr val="000000"/>
                </a:solidFill>
                <a:ea typeface="Gulim" pitchFamily="34" charset="-127"/>
                <a:sym typeface="Symbol" panose="05050102010706020507" pitchFamily="18" charset="2"/>
              </a:rPr>
              <a:t></a:t>
            </a:r>
            <a:r>
              <a:rPr lang="en-US" altLang="ko-KR" sz="2000">
                <a:solidFill>
                  <a:srgbClr val="000000"/>
                </a:solidFill>
                <a:ea typeface="Gulim" pitchFamily="34" charset="-127"/>
              </a:rPr>
              <a:t> m + r + 1</a:t>
            </a:r>
          </a:p>
          <a:p>
            <a:pPr eaLnBrk="1" hangingPunct="1">
              <a:buFontTx/>
              <a:buNone/>
            </a:pPr>
            <a:r>
              <a:rPr lang="en-US" altLang="ko-KR" sz="2000">
                <a:solidFill>
                  <a:srgbClr val="000000"/>
                </a:solidFill>
                <a:ea typeface="Gulim" pitchFamily="34" charset="-127"/>
              </a:rPr>
              <a:t>ex) For value of  m is 7(ASCII) , the smallest r value   that can satisfy this equation is 4 </a:t>
            </a:r>
          </a:p>
          <a:p>
            <a:pPr eaLnBrk="1" hangingPunct="1">
              <a:buFontTx/>
              <a:buNone/>
            </a:pPr>
            <a:r>
              <a:rPr lang="en-US" altLang="ko-KR" sz="2000">
                <a:solidFill>
                  <a:srgbClr val="000000"/>
                </a:solidFill>
                <a:ea typeface="Gulim" pitchFamily="34" charset="-127"/>
              </a:rPr>
              <a:t>	                            2</a:t>
            </a:r>
            <a:r>
              <a:rPr lang="en-US" altLang="ko-KR" sz="2000" baseline="30000">
                <a:solidFill>
                  <a:srgbClr val="000000"/>
                </a:solidFill>
                <a:ea typeface="Gulim" pitchFamily="34" charset="-127"/>
              </a:rPr>
              <a:t>4</a:t>
            </a:r>
            <a:r>
              <a:rPr lang="en-US" altLang="ko-KR" sz="2000">
                <a:solidFill>
                  <a:srgbClr val="000000"/>
                </a:solidFill>
                <a:ea typeface="Gulim" pitchFamily="34" charset="-127"/>
              </a:rPr>
              <a:t> </a:t>
            </a:r>
            <a:r>
              <a:rPr lang="en-US" altLang="ko-KR" sz="2000">
                <a:solidFill>
                  <a:srgbClr val="000000"/>
                </a:solidFill>
                <a:ea typeface="Gulim" pitchFamily="34" charset="-127"/>
                <a:sym typeface="Symbol" panose="05050102010706020507" pitchFamily="18" charset="2"/>
              </a:rPr>
              <a:t></a:t>
            </a:r>
            <a:r>
              <a:rPr lang="en-US" altLang="ko-KR" sz="2000">
                <a:solidFill>
                  <a:srgbClr val="000000"/>
                </a:solidFill>
                <a:ea typeface="Gulim" pitchFamily="34" charset="-127"/>
              </a:rPr>
              <a:t> 7 + 4 + 1</a:t>
            </a:r>
          </a:p>
        </p:txBody>
      </p:sp>
      <p:graphicFrame>
        <p:nvGraphicFramePr>
          <p:cNvPr id="41989" name="Group 5"/>
          <p:cNvGraphicFramePr>
            <a:graphicFrameLocks noGrp="1"/>
          </p:cNvGraphicFramePr>
          <p:nvPr/>
        </p:nvGraphicFramePr>
        <p:xfrm>
          <a:off x="2711450" y="2492376"/>
          <a:ext cx="6553200" cy="4048125"/>
        </p:xfrm>
        <a:graphic>
          <a:graphicData uri="http://schemas.openxmlformats.org/drawingml/2006/table">
            <a:tbl>
              <a:tblPr/>
              <a:tblGrid>
                <a:gridCol w="2016125"/>
                <a:gridCol w="3192463"/>
                <a:gridCol w="1344612"/>
              </a:tblGrid>
              <a:tr h="9693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Number of</a:t>
                      </a:r>
                      <a:br>
                        <a:rPr kumimoji="0" lang="en-US" sz="1800" b="1" i="0" u="none" strike="noStrike" cap="none" normalizeH="0" baseline="0" smtClean="0">
                          <a:ln>
                            <a:noFill/>
                          </a:ln>
                          <a:solidFill>
                            <a:schemeClr val="bg1"/>
                          </a:solidFill>
                          <a:effectLst/>
                          <a:latin typeface="Times New Roman" pitchFamily="18" charset="0"/>
                          <a:cs typeface="Arial" pitchFamily="34" charset="0"/>
                        </a:rPr>
                      </a:br>
                      <a:r>
                        <a:rPr kumimoji="0" lang="en-US" sz="1800" b="1" i="0" u="none" strike="noStrike" cap="none" normalizeH="0" baseline="0" smtClean="0">
                          <a:ln>
                            <a:noFill/>
                          </a:ln>
                          <a:solidFill>
                            <a:schemeClr val="bg1"/>
                          </a:solidFill>
                          <a:effectLst/>
                          <a:latin typeface="Times New Roman" pitchFamily="18" charset="0"/>
                          <a:cs typeface="Arial" pitchFamily="34" charset="0"/>
                        </a:rPr>
                        <a:t>data bits</a:t>
                      </a:r>
                      <a:br>
                        <a:rPr kumimoji="0" lang="en-US" sz="1800" b="1" i="0" u="none" strike="noStrike" cap="none" normalizeH="0" baseline="0" smtClean="0">
                          <a:ln>
                            <a:noFill/>
                          </a:ln>
                          <a:solidFill>
                            <a:schemeClr val="bg1"/>
                          </a:solidFill>
                          <a:effectLst/>
                          <a:latin typeface="Times New Roman" pitchFamily="18" charset="0"/>
                          <a:cs typeface="Arial" pitchFamily="34" charset="0"/>
                        </a:rPr>
                      </a:br>
                      <a:r>
                        <a:rPr kumimoji="0" lang="en-US" sz="1800" b="1" i="0" u="none" strike="noStrike" cap="none" normalizeH="0" baseline="0" smtClean="0">
                          <a:ln>
                            <a:noFill/>
                          </a:ln>
                          <a:solidFill>
                            <a:schemeClr val="bg1"/>
                          </a:solidFill>
                          <a:effectLst/>
                          <a:latin typeface="Times New Roman" pitchFamily="18" charset="0"/>
                          <a:cs typeface="Arial" pitchFamily="34" charset="0"/>
                        </a:rPr>
                        <a:t>m</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hlink"/>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Number of </a:t>
                      </a:r>
                      <a:br>
                        <a:rPr kumimoji="0" lang="en-US" sz="1800" b="1" i="0" u="none" strike="noStrike" cap="none" normalizeH="0" baseline="0" smtClean="0">
                          <a:ln>
                            <a:noFill/>
                          </a:ln>
                          <a:solidFill>
                            <a:schemeClr val="bg1"/>
                          </a:solidFill>
                          <a:effectLst/>
                          <a:latin typeface="Times New Roman" pitchFamily="18" charset="0"/>
                          <a:cs typeface="Arial" pitchFamily="34" charset="0"/>
                        </a:rPr>
                      </a:br>
                      <a:r>
                        <a:rPr kumimoji="0" lang="en-US" sz="1800" b="1" i="0" u="none" strike="noStrike" cap="none" normalizeH="0" baseline="0" smtClean="0">
                          <a:ln>
                            <a:noFill/>
                          </a:ln>
                          <a:solidFill>
                            <a:schemeClr val="bg1"/>
                          </a:solidFill>
                          <a:effectLst/>
                          <a:latin typeface="Times New Roman" pitchFamily="18" charset="0"/>
                          <a:cs typeface="Arial" pitchFamily="34" charset="0"/>
                        </a:rPr>
                        <a:t>redundancy bits</a:t>
                      </a:r>
                      <a:br>
                        <a:rPr kumimoji="0" lang="en-US" sz="1800" b="1" i="0" u="none" strike="noStrike" cap="none" normalizeH="0" baseline="0" smtClean="0">
                          <a:ln>
                            <a:noFill/>
                          </a:ln>
                          <a:solidFill>
                            <a:schemeClr val="bg1"/>
                          </a:solidFill>
                          <a:effectLst/>
                          <a:latin typeface="Times New Roman" pitchFamily="18" charset="0"/>
                          <a:cs typeface="Arial" pitchFamily="34" charset="0"/>
                        </a:rPr>
                      </a:br>
                      <a:r>
                        <a:rPr kumimoji="0" lang="en-US" sz="1800" b="1" i="0" u="none" strike="noStrike" cap="none" normalizeH="0" baseline="0" smtClean="0">
                          <a:ln>
                            <a:noFill/>
                          </a:ln>
                          <a:solidFill>
                            <a:schemeClr val="bg1"/>
                          </a:solidFill>
                          <a:effectLst/>
                          <a:latin typeface="Times New Roman" pitchFamily="18" charset="0"/>
                          <a:cs typeface="Arial" pitchFamily="34" charset="0"/>
                        </a:rPr>
                        <a:t>r</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hlink"/>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Total </a:t>
                      </a:r>
                      <a:br>
                        <a:rPr kumimoji="0" lang="en-US" sz="1800" b="1" i="0" u="none" strike="noStrike" cap="none" normalizeH="0" baseline="0" smtClean="0">
                          <a:ln>
                            <a:noFill/>
                          </a:ln>
                          <a:solidFill>
                            <a:schemeClr val="bg1"/>
                          </a:solidFill>
                          <a:effectLst/>
                          <a:latin typeface="Times New Roman" pitchFamily="18" charset="0"/>
                          <a:cs typeface="Arial" pitchFamily="34" charset="0"/>
                        </a:rPr>
                      </a:br>
                      <a:r>
                        <a:rPr kumimoji="0" lang="en-US" sz="1800" b="1" i="0" u="none" strike="noStrike" cap="none" normalizeH="0" baseline="0" smtClean="0">
                          <a:ln>
                            <a:noFill/>
                          </a:ln>
                          <a:solidFill>
                            <a:schemeClr val="bg1"/>
                          </a:solidFill>
                          <a:effectLst/>
                          <a:latin typeface="Times New Roman" pitchFamily="18" charset="0"/>
                          <a:cs typeface="Arial" pitchFamily="34" charset="0"/>
                        </a:rPr>
                        <a:t>bits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m + r</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3962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1</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2</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3</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3962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2</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3</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5</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457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3</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3</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6</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457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4</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3</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7</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457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5</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4</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9</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457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6</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4</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10</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66FF"/>
                    </a:solidFill>
                  </a:tcPr>
                </a:tc>
              </a:tr>
              <a:tr h="4572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hlink"/>
                          </a:solidFill>
                          <a:effectLst>
                            <a:outerShdw blurRad="38100" dist="38100" dir="2700000" algn="tl">
                              <a:srgbClr val="C0C0C0"/>
                            </a:outerShdw>
                          </a:effectLst>
                          <a:latin typeface="Times New Roman" pitchFamily="18" charset="0"/>
                          <a:cs typeface="Arial" pitchFamily="34" charset="0"/>
                        </a:rPr>
                        <a:t>7</a:t>
                      </a:r>
                    </a:p>
                  </a:txBody>
                  <a:tcPr marT="45724" marB="45724" anchor="ctr" horzOverflow="overflow">
                    <a:lnL w="38100" cap="flat" cmpd="sng" algn="ctr">
                      <a:solidFill>
                        <a:schemeClr val="hlink"/>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ts val="30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4</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3366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bg1"/>
                          </a:solidFill>
                          <a:effectLst/>
                          <a:latin typeface="Times New Roman" pitchFamily="18" charset="0"/>
                          <a:cs typeface="Arial" pitchFamily="34" charset="0"/>
                        </a:rPr>
                        <a:t>11</a:t>
                      </a:r>
                    </a:p>
                  </a:txBody>
                  <a:tcPr marT="45724" marB="45724" anchor="ctr" horzOverflow="overflow">
                    <a:lnL w="12700" cap="flat" cmpd="sng" algn="ctr">
                      <a:solidFill>
                        <a:schemeClr val="tx1"/>
                      </a:solidFill>
                      <a:prstDash val="solid"/>
                      <a:round/>
                      <a:headEnd type="none" w="med" len="med"/>
                      <a:tailEnd type="none" w="med" len="med"/>
                    </a:lnL>
                    <a:lnR w="38100" cap="flat" cmpd="sng" algn="ctr">
                      <a:solidFill>
                        <a:schemeClr val="hlink"/>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3366FF"/>
                    </a:solidFill>
                  </a:tcPr>
                </a:tc>
              </a:tr>
            </a:tbl>
          </a:graphicData>
        </a:graphic>
      </p:graphicFrame>
      <p:sp>
        <p:nvSpPr>
          <p:cNvPr id="42025" name="Rectangle 43"/>
          <p:cNvSpPr>
            <a:spLocks noChangeArrowheads="1"/>
          </p:cNvSpPr>
          <p:nvPr/>
        </p:nvSpPr>
        <p:spPr bwMode="auto">
          <a:xfrm>
            <a:off x="3681414" y="6464301"/>
            <a:ext cx="4791075"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20000"/>
              </a:lnSpc>
              <a:spcBef>
                <a:spcPct val="30000"/>
              </a:spcBef>
              <a:spcAft>
                <a:spcPct val="30000"/>
              </a:spcAft>
              <a:buClr>
                <a:schemeClr val="accent1"/>
              </a:buClr>
              <a:buFont typeface="Wingdings" panose="05000000000000000000" pitchFamily="2" charset="2"/>
              <a:buNone/>
            </a:pPr>
            <a:r>
              <a:rPr kumimoji="1" lang="en-US" altLang="ko-KR" sz="1600" b="1">
                <a:ea typeface="Gulim" pitchFamily="34" charset="-127"/>
              </a:rPr>
              <a:t>Relationship between data and redundancy bits</a:t>
            </a:r>
          </a:p>
        </p:txBody>
      </p:sp>
    </p:spTree>
    <p:extLst>
      <p:ext uri="{BB962C8B-B14F-4D97-AF65-F5344CB8AC3E}">
        <p14:creationId xmlns:p14="http://schemas.microsoft.com/office/powerpoint/2010/main" val="3864927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1558926" y="188913"/>
            <a:ext cx="51847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b="1" i="1">
                <a:solidFill>
                  <a:schemeClr val="accent2"/>
                </a:solidFill>
              </a:rPr>
              <a:t>Hamming Code :</a:t>
            </a:r>
          </a:p>
          <a:p>
            <a:pPr eaLnBrk="1" hangingPunct="1">
              <a:spcBef>
                <a:spcPct val="50000"/>
              </a:spcBef>
              <a:buFontTx/>
              <a:buNone/>
            </a:pPr>
            <a:r>
              <a:rPr kumimoji="1" lang="en-US" altLang="ko-KR" sz="1800">
                <a:solidFill>
                  <a:srgbClr val="000000"/>
                </a:solidFill>
                <a:ea typeface="Gulim" pitchFamily="34" charset="-127"/>
              </a:rPr>
              <a:t>- Developed by R.W.Hamming</a:t>
            </a:r>
            <a:endParaRPr kumimoji="1" lang="en-US" altLang="en-US" sz="1800">
              <a:solidFill>
                <a:srgbClr val="000000"/>
              </a:solidFill>
            </a:endParaRPr>
          </a:p>
        </p:txBody>
      </p:sp>
      <p:sp>
        <p:nvSpPr>
          <p:cNvPr id="3" name="Rectangle 2"/>
          <p:cNvSpPr/>
          <p:nvPr/>
        </p:nvSpPr>
        <p:spPr>
          <a:xfrm>
            <a:off x="1558926" y="1125539"/>
            <a:ext cx="9001125" cy="5078313"/>
          </a:xfrm>
          <a:prstGeom prst="rect">
            <a:avLst/>
          </a:prstGeom>
        </p:spPr>
        <p:txBody>
          <a:bodyPr>
            <a:spAutoFit/>
          </a:bodyPr>
          <a:lstStyle/>
          <a:p>
            <a:pPr eaLnBrk="1" hangingPunct="1">
              <a:defRPr/>
            </a:pPr>
            <a:r>
              <a:rPr lang="en-US" dirty="0"/>
              <a:t>- The key to the Hamming Code is the use of extra parity bits to allow the identification of a single error. Create the code word as follows: </a:t>
            </a:r>
          </a:p>
          <a:p>
            <a:pPr eaLnBrk="1" hangingPunct="1">
              <a:defRPr/>
            </a:pPr>
            <a:endParaRPr lang="en-US" sz="1600" dirty="0"/>
          </a:p>
          <a:p>
            <a:pPr marL="290513" indent="-290513">
              <a:buFontTx/>
              <a:buAutoNum type="arabicParenR"/>
              <a:defRPr/>
            </a:pPr>
            <a:r>
              <a:rPr lang="en-US" sz="1600" dirty="0"/>
              <a:t>Mark all bit positions that are powers of two as parity bits. (positions 1, 2, 4, 8, 16, 32, 64, etc.) </a:t>
            </a:r>
          </a:p>
          <a:p>
            <a:pPr marL="342900" indent="-342900">
              <a:defRPr/>
            </a:pPr>
            <a:endParaRPr lang="en-US" sz="1600" dirty="0"/>
          </a:p>
          <a:p>
            <a:pPr marL="234950" indent="-234950">
              <a:defRPr/>
            </a:pPr>
            <a:r>
              <a:rPr lang="en-US" sz="1600" dirty="0"/>
              <a:t>2)  All other bit positions are for the data to be encoded. (positions 3, 5, 6, 7, 9, 10, 11, 12, 13, 14, 15, 17, etc.) </a:t>
            </a:r>
          </a:p>
          <a:p>
            <a:pPr marL="166688" indent="-166688">
              <a:defRPr/>
            </a:pPr>
            <a:endParaRPr lang="en-US" sz="1600" dirty="0"/>
          </a:p>
          <a:p>
            <a:pPr marL="234950" indent="-234950">
              <a:defRPr/>
            </a:pPr>
            <a:r>
              <a:rPr lang="en-US" sz="1600" dirty="0"/>
              <a:t>3) Each parity bit calculates the parity for some of the bits in the code word. The position of the parity bit determines the sequence of bits that it alternately checks and skips. </a:t>
            </a:r>
            <a:br>
              <a:rPr lang="en-US" sz="1600" dirty="0"/>
            </a:br>
            <a:r>
              <a:rPr lang="en-US" sz="1600" dirty="0">
                <a:solidFill>
                  <a:srgbClr val="FF0000"/>
                </a:solidFill>
              </a:rPr>
              <a:t>Position 1</a:t>
            </a:r>
            <a:r>
              <a:rPr lang="en-US" sz="1600" dirty="0"/>
              <a:t>: check 1 bit, skip 1 bit, check 1 bit, skip 1 bit, etc. (1,3,5,7,9,11,13,15,...)</a:t>
            </a:r>
            <a:br>
              <a:rPr lang="en-US" sz="1600" dirty="0"/>
            </a:br>
            <a:r>
              <a:rPr lang="en-US" sz="1600" dirty="0">
                <a:solidFill>
                  <a:srgbClr val="FF0000"/>
                </a:solidFill>
              </a:rPr>
              <a:t>Position 2</a:t>
            </a:r>
            <a:r>
              <a:rPr lang="en-US" sz="1600" dirty="0"/>
              <a:t>: check 2 bits, skip 2 bits, check 2 bits, skip 2 bits, etc. (2,3,6,7,10,11,14,15,...)</a:t>
            </a:r>
            <a:br>
              <a:rPr lang="en-US" sz="1600" dirty="0"/>
            </a:br>
            <a:r>
              <a:rPr lang="en-US" sz="1600" dirty="0">
                <a:solidFill>
                  <a:srgbClr val="FF0000"/>
                </a:solidFill>
              </a:rPr>
              <a:t>Position 4</a:t>
            </a:r>
            <a:r>
              <a:rPr lang="en-US" sz="1600" dirty="0"/>
              <a:t>: check 4 bits, skip 4 bits, check 4 bits, skip 4 bits, etc.  (4,5,6,7,12,13,14,15,20,21,22,23,...)</a:t>
            </a:r>
            <a:br>
              <a:rPr lang="en-US" sz="1600" dirty="0"/>
            </a:br>
            <a:r>
              <a:rPr lang="en-US" sz="1600" dirty="0">
                <a:solidFill>
                  <a:srgbClr val="FF0000"/>
                </a:solidFill>
              </a:rPr>
              <a:t>Position 8</a:t>
            </a:r>
            <a:r>
              <a:rPr lang="en-US" sz="1600" dirty="0"/>
              <a:t>: check 8 bits, skip 8 bits, check 8 bits, skip 8 bits, etc. (8-15,24-31,40-47,...)</a:t>
            </a:r>
            <a:br>
              <a:rPr lang="en-US" sz="1600" dirty="0"/>
            </a:br>
            <a:r>
              <a:rPr lang="en-US" sz="1600" dirty="0">
                <a:solidFill>
                  <a:srgbClr val="FF0000"/>
                </a:solidFill>
              </a:rPr>
              <a:t>Position 16</a:t>
            </a:r>
            <a:r>
              <a:rPr lang="en-US" sz="1600" dirty="0"/>
              <a:t>: check 16 bits, skip 16 bits, check 16 bits, skip 16 bits, etc. (16-31,48-63,80-95,...)</a:t>
            </a:r>
            <a:br>
              <a:rPr lang="en-US" sz="1600" dirty="0"/>
            </a:br>
            <a:r>
              <a:rPr lang="en-US" sz="1600" dirty="0">
                <a:solidFill>
                  <a:srgbClr val="FF0000"/>
                </a:solidFill>
              </a:rPr>
              <a:t>Position 32</a:t>
            </a:r>
            <a:r>
              <a:rPr lang="en-US" sz="1600" dirty="0"/>
              <a:t>: check 32 bits, skip 32 bits, check 32 bits, skip 32 bits, etc. (32-63,96-127,160-191,...)</a:t>
            </a:r>
            <a:br>
              <a:rPr lang="en-US" sz="1600" dirty="0"/>
            </a:br>
            <a:r>
              <a:rPr lang="en-US" sz="1600" dirty="0"/>
              <a:t>etc. </a:t>
            </a:r>
          </a:p>
          <a:p>
            <a:pPr marL="234950" indent="-234950">
              <a:defRPr/>
            </a:pPr>
            <a:endParaRPr lang="en-US" sz="1600" dirty="0"/>
          </a:p>
          <a:p>
            <a:pPr marL="234950" indent="-234950">
              <a:defRPr/>
            </a:pPr>
            <a:r>
              <a:rPr lang="en-US" sz="1600" dirty="0"/>
              <a:t>4)  Set a parity bit to 1 if the total number of ones in the positions it checks is odd. Set a parity bit to 0 if the total number of ones in the positions it checks is even. </a:t>
            </a:r>
          </a:p>
        </p:txBody>
      </p:sp>
    </p:spTree>
    <p:extLst>
      <p:ext uri="{BB962C8B-B14F-4D97-AF65-F5344CB8AC3E}">
        <p14:creationId xmlns:p14="http://schemas.microsoft.com/office/powerpoint/2010/main" val="1557395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2133600"/>
            <a:ext cx="8547100" cy="99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Rectangle 6"/>
          <p:cNvSpPr>
            <a:spLocks noChangeArrowheads="1"/>
          </p:cNvSpPr>
          <p:nvPr/>
        </p:nvSpPr>
        <p:spPr bwMode="auto">
          <a:xfrm>
            <a:off x="1992313" y="981076"/>
            <a:ext cx="802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kumimoji="1" lang="en-US" altLang="en-US" sz="1800">
                <a:solidFill>
                  <a:srgbClr val="000000"/>
                </a:solidFill>
              </a:rPr>
              <a:t>- Positions of redundancy bits in Hamming code for 7 bits ASCII (powers of 2)</a:t>
            </a:r>
          </a:p>
        </p:txBody>
      </p:sp>
      <p:sp>
        <p:nvSpPr>
          <p:cNvPr id="44036" name="Rectangle 3"/>
          <p:cNvSpPr>
            <a:spLocks noChangeArrowheads="1"/>
          </p:cNvSpPr>
          <p:nvPr/>
        </p:nvSpPr>
        <p:spPr bwMode="auto">
          <a:xfrm>
            <a:off x="1971676" y="3794125"/>
            <a:ext cx="8588375"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685800" indent="-22860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en-US" altLang="ko-KR" sz="2000">
                <a:solidFill>
                  <a:srgbClr val="000000"/>
                </a:solidFill>
                <a:ea typeface="Gulim" pitchFamily="34" charset="-127"/>
              </a:rPr>
              <a:t>- In the Hamming code, each r bit is the parity bit for one combination of data bits.</a:t>
            </a:r>
          </a:p>
          <a:p>
            <a:pPr lvl="1" eaLnBrk="1" hangingPunct="1">
              <a:buFontTx/>
              <a:buNone/>
            </a:pPr>
            <a:r>
              <a:rPr lang="en-US" altLang="ko-KR" sz="2000">
                <a:solidFill>
                  <a:srgbClr val="000000"/>
                </a:solidFill>
                <a:ea typeface="Gulim" pitchFamily="34" charset="-127"/>
              </a:rPr>
              <a:t>r</a:t>
            </a:r>
            <a:r>
              <a:rPr lang="en-US" altLang="ko-KR" sz="2000" baseline="-25000">
                <a:solidFill>
                  <a:srgbClr val="000000"/>
                </a:solidFill>
                <a:ea typeface="Gulim" pitchFamily="34" charset="-127"/>
              </a:rPr>
              <a:t>1</a:t>
            </a:r>
            <a:r>
              <a:rPr lang="en-US" altLang="ko-KR" sz="2000">
                <a:solidFill>
                  <a:srgbClr val="000000"/>
                </a:solidFill>
                <a:ea typeface="Gulim" pitchFamily="34" charset="-127"/>
              </a:rPr>
              <a:t>  =  bits 1, 3, 5, 7, 9, 11</a:t>
            </a:r>
          </a:p>
          <a:p>
            <a:pPr lvl="1" eaLnBrk="1" hangingPunct="1">
              <a:buFontTx/>
              <a:buNone/>
            </a:pPr>
            <a:r>
              <a:rPr lang="en-US" altLang="ko-KR" sz="2000">
                <a:solidFill>
                  <a:srgbClr val="000000"/>
                </a:solidFill>
                <a:ea typeface="Gulim" pitchFamily="34" charset="-127"/>
              </a:rPr>
              <a:t>r</a:t>
            </a:r>
            <a:r>
              <a:rPr lang="en-US" altLang="ko-KR" sz="2000" baseline="-25000">
                <a:solidFill>
                  <a:srgbClr val="000000"/>
                </a:solidFill>
                <a:ea typeface="Gulim" pitchFamily="34" charset="-127"/>
              </a:rPr>
              <a:t>2</a:t>
            </a:r>
            <a:r>
              <a:rPr lang="en-US" altLang="ko-KR" sz="2000">
                <a:solidFill>
                  <a:srgbClr val="000000"/>
                </a:solidFill>
                <a:ea typeface="Gulim" pitchFamily="34" charset="-127"/>
              </a:rPr>
              <a:t>  =  bits 2, 3, 6, 7, 10, 11</a:t>
            </a:r>
          </a:p>
          <a:p>
            <a:pPr lvl="1" eaLnBrk="1" hangingPunct="1">
              <a:buFontTx/>
              <a:buNone/>
            </a:pPr>
            <a:r>
              <a:rPr lang="en-US" altLang="ko-KR" sz="2000">
                <a:solidFill>
                  <a:srgbClr val="000000"/>
                </a:solidFill>
                <a:ea typeface="Gulim" pitchFamily="34" charset="-127"/>
              </a:rPr>
              <a:t>r</a:t>
            </a:r>
            <a:r>
              <a:rPr lang="en-US" altLang="ko-KR" sz="2000" baseline="-25000">
                <a:solidFill>
                  <a:srgbClr val="000000"/>
                </a:solidFill>
                <a:ea typeface="Gulim" pitchFamily="34" charset="-127"/>
              </a:rPr>
              <a:t>4</a:t>
            </a:r>
            <a:r>
              <a:rPr lang="en-US" altLang="ko-KR" sz="2000">
                <a:solidFill>
                  <a:srgbClr val="000000"/>
                </a:solidFill>
                <a:ea typeface="Gulim" pitchFamily="34" charset="-127"/>
              </a:rPr>
              <a:t>  =  bits 4, 5, 6, 7</a:t>
            </a:r>
          </a:p>
          <a:p>
            <a:pPr lvl="1" eaLnBrk="1" hangingPunct="1">
              <a:buFontTx/>
              <a:buNone/>
            </a:pPr>
            <a:r>
              <a:rPr lang="en-US" altLang="ko-KR" sz="2000">
                <a:solidFill>
                  <a:srgbClr val="000000"/>
                </a:solidFill>
                <a:ea typeface="Gulim" pitchFamily="34" charset="-127"/>
              </a:rPr>
              <a:t>r</a:t>
            </a:r>
            <a:r>
              <a:rPr lang="en-US" altLang="ko-KR" sz="2000" baseline="-25000">
                <a:solidFill>
                  <a:srgbClr val="000000"/>
                </a:solidFill>
                <a:ea typeface="Gulim" pitchFamily="34" charset="-127"/>
              </a:rPr>
              <a:t>8</a:t>
            </a:r>
            <a:r>
              <a:rPr lang="en-US" altLang="ko-KR" sz="2000">
                <a:solidFill>
                  <a:srgbClr val="000000"/>
                </a:solidFill>
                <a:ea typeface="Gulim" pitchFamily="34" charset="-127"/>
              </a:rPr>
              <a:t>  =  bits 8, 9, 10, 11</a:t>
            </a:r>
          </a:p>
        </p:txBody>
      </p:sp>
      <p:sp>
        <p:nvSpPr>
          <p:cNvPr id="44037" name="Text Box 4"/>
          <p:cNvSpPr txBox="1">
            <a:spLocks noChangeArrowheads="1"/>
          </p:cNvSpPr>
          <p:nvPr/>
        </p:nvSpPr>
        <p:spPr bwMode="auto">
          <a:xfrm>
            <a:off x="1919289" y="260350"/>
            <a:ext cx="518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Example:</a:t>
            </a:r>
            <a:endParaRPr kumimoji="1" lang="en-US" altLang="en-US" sz="1800">
              <a:solidFill>
                <a:srgbClr val="000000"/>
              </a:solidFill>
            </a:endParaRPr>
          </a:p>
        </p:txBody>
      </p:sp>
    </p:spTree>
    <p:extLst>
      <p:ext uri="{BB962C8B-B14F-4D97-AF65-F5344CB8AC3E}">
        <p14:creationId xmlns:p14="http://schemas.microsoft.com/office/powerpoint/2010/main" val="525284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6"/>
          <p:cNvSpPr txBox="1">
            <a:spLocks noChangeArrowheads="1"/>
          </p:cNvSpPr>
          <p:nvPr/>
        </p:nvSpPr>
        <p:spPr bwMode="auto">
          <a:xfrm>
            <a:off x="2063751" y="908051"/>
            <a:ext cx="75612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Each data bit may be included in more than one calculation</a:t>
            </a:r>
          </a:p>
        </p:txBody>
      </p:sp>
      <p:sp>
        <p:nvSpPr>
          <p:cNvPr id="45059" name="Rectangle 7"/>
          <p:cNvSpPr>
            <a:spLocks noChangeArrowheads="1"/>
          </p:cNvSpPr>
          <p:nvPr/>
        </p:nvSpPr>
        <p:spPr bwMode="auto">
          <a:xfrm>
            <a:off x="1992313" y="333376"/>
            <a:ext cx="328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1" i="1">
                <a:solidFill>
                  <a:schemeClr val="accent2"/>
                </a:solidFill>
              </a:rPr>
              <a:t>Redundancy bits calculation</a:t>
            </a:r>
          </a:p>
        </p:txBody>
      </p:sp>
      <p:pic>
        <p:nvPicPr>
          <p:cNvPr id="450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025" y="1484313"/>
            <a:ext cx="7219950"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162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950" y="1700214"/>
            <a:ext cx="8967788" cy="411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Text Box 5"/>
          <p:cNvSpPr txBox="1">
            <a:spLocks noChangeArrowheads="1"/>
          </p:cNvSpPr>
          <p:nvPr/>
        </p:nvSpPr>
        <p:spPr bwMode="auto">
          <a:xfrm>
            <a:off x="1847850" y="476251"/>
            <a:ext cx="6769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i="1">
                <a:solidFill>
                  <a:schemeClr val="accent2"/>
                </a:solidFill>
              </a:rPr>
              <a:t>Example of </a:t>
            </a:r>
            <a:r>
              <a:rPr lang="en-US" altLang="ko-KR" sz="2000" b="1" i="1">
                <a:solidFill>
                  <a:schemeClr val="accent2"/>
                </a:solidFill>
                <a:ea typeface="Gulim" pitchFamily="34" charset="-127"/>
              </a:rPr>
              <a:t>Redundancy bits calculation (r values)</a:t>
            </a:r>
            <a:endParaRPr lang="en-US" altLang="en-US" sz="2000" b="1" i="1">
              <a:solidFill>
                <a:schemeClr val="accent2"/>
              </a:solidFill>
            </a:endParaRPr>
          </a:p>
        </p:txBody>
      </p:sp>
    </p:spTree>
    <p:extLst>
      <p:ext uri="{BB962C8B-B14F-4D97-AF65-F5344CB8AC3E}">
        <p14:creationId xmlns:p14="http://schemas.microsoft.com/office/powerpoint/2010/main" val="681507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p:cNvSpPr txBox="1">
            <a:spLocks noChangeArrowheads="1"/>
          </p:cNvSpPr>
          <p:nvPr/>
        </p:nvSpPr>
        <p:spPr bwMode="auto">
          <a:xfrm>
            <a:off x="1774826" y="404813"/>
            <a:ext cx="46085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7107" name="Text Box 5"/>
          <p:cNvSpPr txBox="1">
            <a:spLocks noChangeArrowheads="1"/>
          </p:cNvSpPr>
          <p:nvPr/>
        </p:nvSpPr>
        <p:spPr bwMode="auto">
          <a:xfrm>
            <a:off x="1703388" y="115889"/>
            <a:ext cx="6769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ko-KR" sz="2000" b="1" i="1">
                <a:solidFill>
                  <a:schemeClr val="accent2"/>
                </a:solidFill>
                <a:ea typeface="Gulim" pitchFamily="34" charset="-127"/>
              </a:rPr>
              <a:t>Error detection and correction</a:t>
            </a:r>
            <a:endParaRPr lang="en-US" altLang="en-US" sz="2000" b="1" i="1">
              <a:solidFill>
                <a:schemeClr val="accent2"/>
              </a:solidFill>
            </a:endParaRPr>
          </a:p>
        </p:txBody>
      </p:sp>
      <p:sp>
        <p:nvSpPr>
          <p:cNvPr id="47108" name="Text Box 7"/>
          <p:cNvSpPr txBox="1">
            <a:spLocks noChangeArrowheads="1"/>
          </p:cNvSpPr>
          <p:nvPr/>
        </p:nvSpPr>
        <p:spPr bwMode="auto">
          <a:xfrm>
            <a:off x="1919288" y="620713"/>
            <a:ext cx="8280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Assume that by transmission, the number 7 bit has been changed from 1 to 0</a:t>
            </a:r>
          </a:p>
        </p:txBody>
      </p:sp>
      <p:pic>
        <p:nvPicPr>
          <p:cNvPr id="4710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989138"/>
            <a:ext cx="5094288"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Text Box 9"/>
          <p:cNvSpPr txBox="1">
            <a:spLocks noChangeArrowheads="1"/>
          </p:cNvSpPr>
          <p:nvPr/>
        </p:nvSpPr>
        <p:spPr bwMode="auto">
          <a:xfrm>
            <a:off x="1908176" y="947739"/>
            <a:ext cx="842486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The receiver takes the transmission and recalculate the recalculates 4 new parity bits, using the same sets of bits used by the sender plus the relevant parity r bit for each set. Then it assembles the new parity values into a binary number in order of r position (r</a:t>
            </a:r>
            <a:r>
              <a:rPr lang="en-US" altLang="en-US" sz="1800" baseline="-25000"/>
              <a:t>8</a:t>
            </a:r>
            <a:r>
              <a:rPr lang="en-US" altLang="en-US" sz="1800"/>
              <a:t>,r</a:t>
            </a:r>
            <a:r>
              <a:rPr lang="en-US" altLang="en-US" sz="1800" baseline="-25000"/>
              <a:t>4</a:t>
            </a:r>
            <a:r>
              <a:rPr lang="en-US" altLang="en-US" sz="1800"/>
              <a:t>,r</a:t>
            </a:r>
            <a:r>
              <a:rPr lang="en-US" altLang="en-US" sz="1800" baseline="-25000"/>
              <a:t>2</a:t>
            </a:r>
            <a:r>
              <a:rPr lang="en-US" altLang="en-US" sz="1800"/>
              <a:t>,r</a:t>
            </a:r>
            <a:r>
              <a:rPr lang="en-US" altLang="en-US" sz="1800" baseline="-25000"/>
              <a:t>1</a:t>
            </a:r>
            <a:r>
              <a:rPr lang="en-US" altLang="en-US" sz="1800"/>
              <a:t>).</a:t>
            </a:r>
          </a:p>
        </p:txBody>
      </p:sp>
    </p:spTree>
    <p:extLst>
      <p:ext uri="{BB962C8B-B14F-4D97-AF65-F5344CB8AC3E}">
        <p14:creationId xmlns:p14="http://schemas.microsoft.com/office/powerpoint/2010/main" val="1231553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954</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Gulim</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Hussam</dc:creator>
  <cp:lastModifiedBy>Hussam</cp:lastModifiedBy>
  <cp:revision>2</cp:revision>
  <dcterms:created xsi:type="dcterms:W3CDTF">2021-09-06T12:20:07Z</dcterms:created>
  <dcterms:modified xsi:type="dcterms:W3CDTF">2021-09-06T12:22:57Z</dcterms:modified>
</cp:coreProperties>
</file>